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300" r:id="rId5"/>
    <p:sldId id="259" r:id="rId6"/>
    <p:sldId id="260" r:id="rId7"/>
    <p:sldId id="301" r:id="rId8"/>
    <p:sldId id="261" r:id="rId9"/>
    <p:sldId id="262" r:id="rId10"/>
    <p:sldId id="263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4" r:id="rId21"/>
    <p:sldId id="302" r:id="rId22"/>
    <p:sldId id="305" r:id="rId23"/>
    <p:sldId id="306" r:id="rId24"/>
    <p:sldId id="275" r:id="rId25"/>
    <p:sldId id="299" r:id="rId26"/>
    <p:sldId id="276" r:id="rId27"/>
    <p:sldId id="277" r:id="rId28"/>
    <p:sldId id="278" r:id="rId29"/>
    <p:sldId id="303" r:id="rId30"/>
    <p:sldId id="304" r:id="rId31"/>
    <p:sldId id="265" r:id="rId32"/>
    <p:sldId id="266" r:id="rId33"/>
    <p:sldId id="267" r:id="rId34"/>
    <p:sldId id="268" r:id="rId35"/>
    <p:sldId id="307" r:id="rId36"/>
    <p:sldId id="269" r:id="rId37"/>
    <p:sldId id="308" r:id="rId38"/>
    <p:sldId id="309" r:id="rId39"/>
    <p:sldId id="270" r:id="rId40"/>
    <p:sldId id="271" r:id="rId41"/>
    <p:sldId id="272" r:id="rId42"/>
    <p:sldId id="273" r:id="rId43"/>
    <p:sldId id="274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60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1.1 What can this beach mouse (</a:t>
            </a:r>
            <a:r>
              <a:rPr lang="en-US" i="1" dirty="0" err="1" smtClean="0">
                <a:latin typeface="Arial"/>
              </a:rPr>
              <a:t>Peromyscus</a:t>
            </a:r>
            <a:r>
              <a:rPr lang="en-US" i="1" dirty="0" smtClean="0">
                <a:latin typeface="Arial"/>
              </a:rPr>
              <a:t> </a:t>
            </a:r>
            <a:r>
              <a:rPr lang="en-US" i="1" dirty="0" err="1" smtClean="0">
                <a:latin typeface="Arial"/>
              </a:rPr>
              <a:t>polionotus</a:t>
            </a:r>
            <a:r>
              <a:rPr lang="en-US" dirty="0" smtClean="0">
                <a:latin typeface="Arial"/>
              </a:rPr>
              <a:t>) teach us about biology?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785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753475" y="64008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gif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file:///D:\Manjubharkavi\Production\October\20-Oct\Campbell%2011E%20LE%20Ch%2054%20&amp;%201\Ch%201\JPEG%20FILES\Unlabeled\01_01aPpolionotus-U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://www.wsav.com/story/23773436/colder-weather-burns-body-fat&amp;h=0&amp;w=0&amp;sz=1&amp;tbnid=kaiIEl5anULboM&amp;tbnh=238&amp;tbnw=212&amp;zoom=1&amp;docid=KAPu4PxfQPh7RM&amp;ei=kU6rUqr9B4uyqQHB_ICICg&amp;ved=0CAIQsCUoAA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fdqDSWpDorQ3ZM&amp;tbnid=fVJRLbeilF0OgM:&amp;ved=0CAUQjRw&amp;url=http://www.tennisperspective.com/2011/02/a-picture-tells-a-thousand-words-rafael-nadal-australian-open-2011.html&amp;ei=9k6rUr-rHdSJqQGpmYCwBQ&amp;bvm=bv.57967247,d.aWM&amp;psig=AFQjCNGDl76SqZWvJkpoNVj5mdKu5SNLVA&amp;ust=1387044962526562" TargetMode="External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Science of Biology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295400" y="12192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</a:p>
        </p:txBody>
      </p:sp>
      <p:pic>
        <p:nvPicPr>
          <p:cNvPr id="91" name="Shape 91" descr="science_of_biology_c_ph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981200"/>
            <a:ext cx="3006724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34993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Level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 		    ecosystem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  community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species/speciation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population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1965518" y="3240088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3806825" y="2709864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658281" y="217964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 descr="ecosystem_c_ph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420" y="2822223"/>
            <a:ext cx="1997074" cy="270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78" descr="http://www.1stapestcontrol.co.uk/wp-content/uploads/2015/03/grey_squirrel.jpg?quality=100.3015020819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01" y="4275314"/>
            <a:ext cx="2737556" cy="231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79"/>
          <p:cNvSpPr txBox="1"/>
          <p:nvPr/>
        </p:nvSpPr>
        <p:spPr>
          <a:xfrm>
            <a:off x="457200" y="6060559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carolinenis</a:t>
            </a:r>
            <a:endParaRPr lang="en-US"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280" descr="http://ironphoenix.org/gallery/mammals/rodents/squirrels/red_squirrel_2_w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2622" y="4378135"/>
            <a:ext cx="2651517" cy="205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81"/>
          <p:cNvSpPr txBox="1"/>
          <p:nvPr/>
        </p:nvSpPr>
        <p:spPr>
          <a:xfrm>
            <a:off x="3806825" y="5875893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vulgaris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Taxonomy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way of placing organisms into categories.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starts as very General characteristics and then leads to more specific characteristics.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Taxonomy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153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Domain: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Eukarya		Eukarya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Kingdom: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Animalia		Animalia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Phylum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Chodata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Chordata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Mammalia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Mammalia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Rodentia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Primate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Sciuridae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Hominidae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Genus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carolinenis	sapien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33400" y="1077474"/>
            <a:ext cx="81533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Domains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Kingdoms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Plant, Animal, Protist, Fungi, Bacteria, and Archea.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521335" y="2462468"/>
            <a:ext cx="3733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 descr="http://www.1stapestcontrol.co.uk/wp-content/uploads/2015/03/grey_squirrel.jpg?quality=100.3015020819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57400"/>
            <a:ext cx="38099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295400" y="1339333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carolinenis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 descr="http://ironphoenix.org/gallery/mammals/rodents/squirrels/red_squirrel_2_w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133600"/>
            <a:ext cx="38099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5943600" y="1517561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 vulgaris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2438399" cy="467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Domain and 4 Kingdom system was first started by Woese. 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also came up with the 6 Kingdom  System.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Shape 290" descr="rav65819_0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3538" y="171450"/>
            <a:ext cx="3336925" cy="65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Shape 296" descr="http://www.indianaoutside.com/wp/wp-content/uploads/2014/11/sau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97" y="3048000"/>
            <a:ext cx="6438669" cy="266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 descr="http://hurdsguideservice.com/wp-content/uploads/2012/05/walley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097" y="838200"/>
            <a:ext cx="6268938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543800" y="914400"/>
            <a:ext cx="92845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vitrieus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696200" y="3886200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canadensis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286000" y="378715"/>
            <a:ext cx="249299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Orconectes rusticus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306" name="Shape 306" descr="http://www.protectyourwaters.net/hitchhikers/images/BigRustyCrayfish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7822500" cy="39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Tree Terms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Image result for types of leaves on tr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469356"/>
            <a:ext cx="7736196" cy="397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Tree Terms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Simple Leaves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Shape 320" descr="Image result for types of leaves on tr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3333750" cy="23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Image result for Leaf P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166" y="4284782"/>
            <a:ext cx="2753967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Image result for Leaf Par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1534288"/>
            <a:ext cx="2856547" cy="287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Tree Terms Compound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Shape 329" descr="Image result for Compound le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5356"/>
            <a:ext cx="4038599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 descr="Image result for Compound leav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057400"/>
            <a:ext cx="4067175" cy="38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Properties of Life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organisms: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composed of cells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complex and ordered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 to their environment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grow and reproduce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and use energy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internal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balance/homeostasis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for evolutionary adaptation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69333" y="1600200"/>
            <a:ext cx="883355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level of organization builds on the level below it but often demonstrates new features.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Emergent properties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properties present at one level that are not seen in the previous level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81000"/>
            <a:ext cx="3988245" cy="2525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92" y="1027978"/>
            <a:ext cx="3997508" cy="274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" y="4038600"/>
            <a:ext cx="3492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91445" y="1933223"/>
            <a:ext cx="955047" cy="254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9869723">
            <a:off x="4430499" y="3025032"/>
            <a:ext cx="955047" cy="90233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33726" y="5204179"/>
            <a:ext cx="955047" cy="254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032" y="4038601"/>
            <a:ext cx="241048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Emergent property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At the ecosystem level, each organism interacts with other organisms</a:t>
            </a:r>
          </a:p>
          <a:p>
            <a:r>
              <a:rPr lang="en-CA" dirty="0"/>
              <a:t>These interactions may be beneficial or harmful to one or both of the organisms</a:t>
            </a:r>
          </a:p>
          <a:p>
            <a:r>
              <a:rPr lang="en-CA" dirty="0"/>
              <a:t>Organisms also interact continuously with the physical factors in their environment, and the environment is affected by the organisms living there</a:t>
            </a:r>
            <a:endParaRPr lang="en-US" dirty="0"/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39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8" y="547512"/>
            <a:ext cx="5269208" cy="2945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4" y="3045325"/>
            <a:ext cx="4459093" cy="38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83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Evolutionary change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Living organisms have evolved from the same origin event.  The diversity of life is the result of evolutionary change.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Evolutionary conservation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Critical characteristics of early organisms are preserved and passed on to future generations.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42" y="3733800"/>
            <a:ext cx="5060758" cy="2938272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r>
              <a:rPr lang="en-US" sz="900" dirty="0"/>
              <a:t>© 2017 Pearson Education, Inc.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"/>
          <a:stretch>
            <a:fillRect/>
          </a:stretch>
        </p:blipFill>
        <p:spPr>
          <a:xfrm>
            <a:off x="228600" y="228600"/>
            <a:ext cx="4698650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3352800"/>
            <a:ext cx="5029200" cy="76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An inland mouse of the species</a:t>
            </a:r>
          </a:p>
          <a:p>
            <a:pPr>
              <a:lnSpc>
                <a:spcPts val="2600"/>
              </a:lnSpc>
            </a:pPr>
            <a:r>
              <a:rPr lang="en-US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Peromyscus</a:t>
            </a:r>
            <a:r>
              <a:rPr lang="en-US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polionotus</a:t>
            </a:r>
            <a:endParaRPr lang="en-US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5867400"/>
            <a:ext cx="4267200" cy="76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latin typeface="Arial"/>
                <a:ea typeface="ＭＳ Ｐゴシック" charset="0"/>
              </a:rPr>
              <a:t>A beach mouse </a:t>
            </a:r>
            <a:r>
              <a:rPr lang="en-US" dirty="0">
                <a:latin typeface="Arial"/>
                <a:ea typeface="ＭＳ Ｐゴシック" charset="0"/>
              </a:rPr>
              <a:t>of </a:t>
            </a:r>
            <a:r>
              <a:rPr lang="en-US" dirty="0" smtClean="0">
                <a:latin typeface="Arial"/>
                <a:ea typeface="ＭＳ Ｐゴシック" charset="0"/>
              </a:rPr>
              <a:t>the same species</a:t>
            </a:r>
            <a:endParaRPr lang="en-US" dirty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93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 - information processing systems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Cells process information stored in DNA as well as information received from the environment.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Emergent properties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New properties are present at one level of organization that are not seen in the previous level.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 and Function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-The proper function of a molecule is dependent on its structure.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-The structure of a molecule can often tell us about its function.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theory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organisms are made of cells, and all living cells come from preexisting cells.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Molecular basis of inheritance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DNA encodes genes which control living organisms and are passed from one generation to the next.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26030"/>
          </a:xfrm>
        </p:spPr>
        <p:txBody>
          <a:bodyPr/>
          <a:lstStyle/>
          <a:p>
            <a:r>
              <a:rPr lang="en-US" dirty="0">
                <a:solidFill>
                  <a:srgbClr val="3F3FFF"/>
                </a:solidFill>
              </a:rPr>
              <a:t>Unifying Themes in 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111" y="1270000"/>
            <a:ext cx="8819445" cy="4856164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Energy</a:t>
            </a:r>
          </a:p>
          <a:p>
            <a:r>
              <a:rPr lang="en-CA" dirty="0"/>
              <a:t>The input of energy from the sun and the transformation of energy from one form to another make life possible</a:t>
            </a:r>
          </a:p>
          <a:p>
            <a:r>
              <a:rPr lang="en-CA" dirty="0" smtClean="0"/>
              <a:t>When </a:t>
            </a:r>
            <a:r>
              <a:rPr lang="en-CA" dirty="0"/>
              <a:t>organisms use energy to perform work, some energy is lost </a:t>
            </a:r>
            <a:r>
              <a:rPr lang="en-CA" dirty="0" smtClean="0"/>
              <a:t>as </a:t>
            </a:r>
            <a:r>
              <a:rPr lang="en-CA" dirty="0"/>
              <a:t>heat</a:t>
            </a:r>
          </a:p>
          <a:p>
            <a:pPr lvl="1"/>
            <a:r>
              <a:rPr lang="en-CA" dirty="0" smtClean="0"/>
              <a:t>energy </a:t>
            </a:r>
            <a:r>
              <a:rPr lang="en-CA" dirty="0"/>
              <a:t>flows through an ecosystem, usually entering as light and exiting as heat</a:t>
            </a:r>
          </a:p>
          <a:p>
            <a:r>
              <a:rPr lang="en-CA" dirty="0"/>
              <a:t>Chemicals cycle within an ecosystem, where they are used and then </a:t>
            </a:r>
            <a:r>
              <a:rPr lang="en-CA" dirty="0" smtClean="0"/>
              <a:t>recycled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9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Characteristics of Living</a:t>
            </a:r>
            <a:r>
              <a:rPr lang="en-US" sz="44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Things</a:t>
            </a:r>
            <a:r>
              <a:rPr lang="en-US" sz="44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Cellular Organization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Made up of cells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One cell ( unicellular) or many cells (Multicellular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Eukaryotic – true </a:t>
            </a:r>
            <a:r>
              <a:rPr lang="en-US" sz="2000" dirty="0" err="1" smtClean="0"/>
              <a:t>nucei</a:t>
            </a:r>
            <a:endParaRPr lang="en-US" sz="2000" dirty="0" smtClean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– before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nucei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dirty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dirty="0" smtClean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Ordered Complexity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All living things are both complex and Highly ordered.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4156"/>
            <a:ext cx="2362200" cy="2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333" y="522112"/>
            <a:ext cx="8390467" cy="5604052"/>
          </a:xfrm>
        </p:spPr>
        <p:txBody>
          <a:bodyPr/>
          <a:lstStyle/>
          <a:p>
            <a:r>
              <a:rPr lang="en-US" dirty="0" smtClean="0"/>
              <a:t>First law of thermodynamics</a:t>
            </a:r>
          </a:p>
          <a:p>
            <a:pPr lvl="1"/>
            <a:r>
              <a:rPr lang="en-US" dirty="0" smtClean="0"/>
              <a:t>Energy cannot be created or destroyed only changed in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Second law of thermodynamics</a:t>
            </a:r>
          </a:p>
          <a:p>
            <a:pPr lvl="1"/>
            <a:r>
              <a:rPr lang="en-US" dirty="0" smtClean="0"/>
              <a:t>Everything in the universe flows from order to disorder</a:t>
            </a:r>
          </a:p>
          <a:p>
            <a:pPr lvl="2"/>
            <a:r>
              <a:rPr lang="en-US" dirty="0" smtClean="0"/>
              <a:t>Energy must be inputted to gain order</a:t>
            </a:r>
          </a:p>
          <a:p>
            <a:pPr lvl="2"/>
            <a:r>
              <a:rPr lang="en-US" dirty="0" smtClean="0"/>
              <a:t>Where one is lost one is gained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69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aims to understand the natural world through observation and reasoning.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begins with observations, therefore, much of science is purely descriptive.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uses both deductive and inductive reasoning.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Deductive reasoning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general principles to make specific predictions.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Inductive reasoning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specific observations to develop general conclusions.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use a systematic approach to gain understanding of the natural world.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-Observation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-Hypothesis formation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-Prediction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-Experimentation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-Conclusion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37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78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possible explanation for an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 based on something</a:t>
            </a:r>
          </a:p>
          <a:p>
            <a:pPr marL="857250" lvl="1" indent="-457200">
              <a:spcBef>
                <a:spcPts val="0"/>
              </a:spcBef>
              <a:buSzPct val="25000"/>
            </a:pPr>
            <a:r>
              <a:rPr lang="en-US" sz="2800" dirty="0" smtClean="0"/>
              <a:t>Only reject or accept hypothesis through experimentation</a:t>
            </a:r>
          </a:p>
          <a:p>
            <a:pPr marL="857250" lvl="1" indent="-457200">
              <a:spcBef>
                <a:spcPts val="0"/>
              </a:spcBef>
              <a:buSzPct val="25000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prove or become fact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-must be tested to determine its validity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-is often tested in many different ways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</a:t>
            </a:r>
            <a:r>
              <a:rPr lang="en-US" sz="3200" b="0" i="1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allows for predictions to be </a:t>
            </a:r>
            <a:r>
              <a:rPr lang="en-US" sz="3200" b="0" i="1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Null Hypothesis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 when the independent variable will not have an affect on the outcome of the experiment</a:t>
            </a:r>
          </a:p>
          <a:p>
            <a:pPr lvl="1"/>
            <a:r>
              <a:rPr lang="en-US" dirty="0" smtClean="0"/>
              <a:t>I believe that adding sugar will have no effect on the growth of plants</a:t>
            </a:r>
          </a:p>
          <a:p>
            <a:r>
              <a:rPr lang="en-US" dirty="0" smtClean="0"/>
              <a:t>Use this to get rid of experimental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557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-tests the hypothesis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-must be carefully designed to test only one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variable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time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-consists of 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 experiment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 experiment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Experimental Design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4572000"/>
          </a:xfrm>
        </p:spPr>
        <p:txBody>
          <a:bodyPr/>
          <a:lstStyle/>
          <a:p>
            <a:pPr eaLnBrk="1" hangingPunct="1"/>
            <a:r>
              <a:rPr lang="en-US" dirty="0"/>
              <a:t>Independent (manipulated) variable – </a:t>
            </a:r>
            <a:r>
              <a:rPr lang="en-US" dirty="0" smtClean="0"/>
              <a:t>the factor being changed/tested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Dependent (responding) variable – the factor that may change as a result of independent variable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you want to </a:t>
            </a:r>
            <a:r>
              <a:rPr lang="en-US" dirty="0" smtClean="0">
                <a:solidFill>
                  <a:srgbClr val="FF0000"/>
                </a:solidFill>
              </a:rPr>
              <a:t>measure/observe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Constant – remains same in every </a:t>
            </a:r>
            <a:r>
              <a:rPr lang="en-US" dirty="0" smtClean="0">
                <a:solidFill>
                  <a:srgbClr val="0070C0"/>
                </a:solidFill>
              </a:rPr>
              <a:t>experiment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1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2889" y="1295400"/>
            <a:ext cx="8875889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Information gathered during an experiment</a:t>
            </a:r>
          </a:p>
          <a:p>
            <a:pPr lvl="1" eaLnBrk="1" hangingPunct="1"/>
            <a:r>
              <a:rPr lang="en-US" dirty="0" smtClean="0"/>
              <a:t>Qualitative – observations </a:t>
            </a:r>
          </a:p>
          <a:p>
            <a:pPr lvl="1" eaLnBrk="1" hangingPunct="1"/>
            <a:r>
              <a:rPr lang="en-US" dirty="0" smtClean="0"/>
              <a:t>Quantitative – numbers </a:t>
            </a:r>
          </a:p>
          <a:p>
            <a:pPr lvl="1" eaLnBrk="1" hangingPunct="1"/>
            <a:endParaRPr lang="en-US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>
                <a:solidFill>
                  <a:srgbClr val="0033CC"/>
                </a:solidFill>
              </a:rPr>
              <a:t>Conclusion</a:t>
            </a:r>
            <a:r>
              <a:rPr lang="en-US" dirty="0">
                <a:solidFill>
                  <a:srgbClr val="0033CC"/>
                </a:solidFill>
              </a:rPr>
              <a:t>: </a:t>
            </a:r>
            <a:r>
              <a:rPr lang="en-US" dirty="0"/>
              <a:t>statement that accepts or rejects the hypothesis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Support with </a:t>
            </a:r>
            <a:r>
              <a:rPr lang="en-US" dirty="0" smtClean="0">
                <a:solidFill>
                  <a:srgbClr val="7030A0"/>
                </a:solidFill>
              </a:rPr>
              <a:t>data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8000"/>
                </a:solidFill>
              </a:rPr>
              <a:t>Claim, evidence, reasoning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Make recommendations for further study, improvements, errors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87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hypothesis is valid, the scientist can predict the result of the experiment.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Conducting the experiment to determine if it yields the predicted result is one way to test the validity of the experiment.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778"/>
            <a:ext cx="8229600" cy="5900385"/>
          </a:xfrm>
        </p:spPr>
        <p:txBody>
          <a:bodyPr/>
          <a:lstStyle/>
          <a:p>
            <a:pPr marL="0" lvl="0" indent="0">
              <a:spcBef>
                <a:spcPts val="480"/>
              </a:spcBef>
              <a:buClr>
                <a:srgbClr val="FF0000"/>
              </a:buClr>
              <a:buNone/>
            </a:pPr>
            <a:r>
              <a:rPr lang="en-US" b="1" dirty="0">
                <a:solidFill>
                  <a:srgbClr val="FF0000"/>
                </a:solidFill>
              </a:rPr>
              <a:t>3. Grow and Develop Reproduce</a:t>
            </a:r>
            <a:r>
              <a:rPr lang="en-US" dirty="0"/>
              <a:t>: Make new cells or new offspring.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	</a:t>
            </a:r>
            <a:r>
              <a:rPr lang="en-US" b="1" dirty="0">
                <a:solidFill>
                  <a:srgbClr val="3F3FFF"/>
                </a:solidFill>
              </a:rPr>
              <a:t>A</a:t>
            </a:r>
            <a:r>
              <a:rPr lang="en-US" dirty="0">
                <a:solidFill>
                  <a:srgbClr val="3F3FFF"/>
                </a:solidFill>
              </a:rPr>
              <a:t>. </a:t>
            </a:r>
            <a:r>
              <a:rPr lang="en-US" b="1" dirty="0">
                <a:solidFill>
                  <a:srgbClr val="3F3FFF"/>
                </a:solidFill>
              </a:rPr>
              <a:t>Asexual Reproduction</a:t>
            </a:r>
            <a:r>
              <a:rPr lang="en-US" dirty="0">
                <a:solidFill>
                  <a:srgbClr val="3F3FFF"/>
                </a:solidFill>
              </a:rPr>
              <a:t>.  </a:t>
            </a:r>
            <a:r>
              <a:rPr lang="en-US" dirty="0"/>
              <a:t>Cells divide to form new cells.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 	</a:t>
            </a:r>
            <a:r>
              <a:rPr lang="en-US" b="1" dirty="0">
                <a:solidFill>
                  <a:srgbClr val="3F3FFF"/>
                </a:solidFill>
              </a:rPr>
              <a:t>B. Sexual Reproduction:</a:t>
            </a:r>
            <a:r>
              <a:rPr lang="en-US" dirty="0">
                <a:solidFill>
                  <a:srgbClr val="3F3FFF"/>
                </a:solidFill>
              </a:rPr>
              <a:t> </a:t>
            </a:r>
            <a:r>
              <a:rPr lang="en-US" dirty="0"/>
              <a:t>New Organisms reproduce from two parent organisms.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	*Both animals and some plants reproduce this way.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112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 descr="rav65819_01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938" y="503237"/>
            <a:ext cx="5064125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may use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reductionism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to break a complex process down to its simpler parts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to simulate phenomena that are difficult to study directly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Theories are not laws because they can have small variations as new advancements in measurements are made.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 the Major Concepts and Ideas will remain intact. 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Scientific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Theory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-is a body of interconnected concepts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-is supported by much experimental evidence and scientific reasoning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-expresses ideas of which we are most certain and known to be true at this time.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Charles Darwin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Served as naturalist on mapping expedition around coastal South America.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many observations to develop his ideas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that evolution occurs by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natural selection</a:t>
            </a:r>
          </a:p>
        </p:txBody>
      </p:sp>
      <p:pic>
        <p:nvPicPr>
          <p:cNvPr id="338" name="Shape 338" descr="01_05"/>
          <p:cNvPicPr preferRelativeResize="0"/>
          <p:nvPr/>
        </p:nvPicPr>
        <p:blipFill rotWithShape="1">
          <a:blip r:embed="rId3">
            <a:alphaModFix/>
          </a:blip>
          <a:srcRect l="25000" t="3333" r="25000" b="1665"/>
          <a:stretch/>
        </p:blipFill>
        <p:spPr>
          <a:xfrm>
            <a:off x="7086600" y="3886200"/>
            <a:ext cx="1700212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Voyage of the </a:t>
            </a:r>
            <a:r>
              <a:rPr lang="en-US" sz="4400" b="0" i="1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Beagle</a:t>
            </a:r>
          </a:p>
        </p:txBody>
      </p:sp>
      <p:pic>
        <p:nvPicPr>
          <p:cNvPr id="345" name="Shape 345" descr="rav65819_01_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262" y="1647825"/>
            <a:ext cx="824547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Charles Darwin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 of a species over generations</a:t>
            </a: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-“descent with modification”</a:t>
            </a: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natural selection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individuals with superior physical or behavioral characteristics are more likely to survive and reproduce than those without such characteristics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Darwin’s Evidence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Similarity of related species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Darwin noticed variations in related species living in different locations</a:t>
            </a:r>
          </a:p>
        </p:txBody>
      </p:sp>
      <p:pic>
        <p:nvPicPr>
          <p:cNvPr id="360" name="Shape 360" descr="three_galapagos_fin_c_ph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581400"/>
            <a:ext cx="8001000" cy="25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Darwin’s Evidence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growth vs. availability of resources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-population growth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geometric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-increase in food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is arithmetic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Shape 368" descr="geometric_arithmeti_c_ph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86000"/>
            <a:ext cx="4343400" cy="39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Darwin’s Evidence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growth vs. availability of resources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Darwin realized that not all members of a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population survive and reproduce.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-Darwin based these ideas on the writings of Thomas Malthus.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2889" y="437444"/>
            <a:ext cx="8875889" cy="5688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utilization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Obtain and use energy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To give off heat, move and allow cells to grow and develop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Sensitivity to stimuli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Respond to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environment.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allow the organism to move and interact with other organism in their environment.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be flight, attack, talk or any other gestures.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14999"/>
          <a:stretch>
            <a:fillRect/>
          </a:stretch>
        </p:blipFill>
        <p:spPr bwMode="auto">
          <a:xfrm>
            <a:off x="6017860" y="1600200"/>
            <a:ext cx="2046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77" y="1701800"/>
            <a:ext cx="2843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8" y="4998229"/>
            <a:ext cx="1161698" cy="14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0453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60001" r="49500" b="1500"/>
          <a:stretch>
            <a:fillRect/>
          </a:stretch>
        </p:blipFill>
        <p:spPr bwMode="auto">
          <a:xfrm>
            <a:off x="112889" y="5172075"/>
            <a:ext cx="2556654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 result for phototropi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44" y="5172075"/>
            <a:ext cx="2997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Post-Darwin Evolution Evidence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record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New fossils are found all the time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Earth is older than previously believed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Mechanisms of heredity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Early criticism of Darwin’s ideas were resolved by Mendel’s theories for genetic inheritance.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Post-Darwin Evolution Evidence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 anatomy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Homologous structures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same evolutionary origin, but different structure and function.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Analogous structures</a:t>
            </a:r>
            <a:r>
              <a:rPr lang="en-US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similar structure and function, but different evolutionary origin.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Homologous Structures</a:t>
            </a:r>
          </a:p>
        </p:txBody>
      </p:sp>
      <p:pic>
        <p:nvPicPr>
          <p:cNvPr id="396" name="Shape 396" descr="homology_among_vert_c_la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7696199" cy="355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Post-Darwin Evolution Evidence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Evidence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Our increased understanding of DNA and protein structures has led to the development of more accurate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phylogenetic trees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04" name="Shape 404" descr="molecules_reflect_e_c_la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52600"/>
            <a:ext cx="4190999" cy="38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68111" y="381000"/>
            <a:ext cx="8418689" cy="5745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 Homeostasis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 organisms maintain constant internal conditions that are different from their environment. 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6" descr="https://encrypted-tbn1.gstatic.com/images?q=tbn:ANd9GcQj-RsRt7jIg72GGuwtBcuUUOQBADQuiJQJhMyQDjBF7DYsGb1EVDoVS-K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3" y="2648302"/>
            <a:ext cx="1942747" cy="21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tennisperspective.com/wp-content/uploads/2011/02/Rafael-Nadal-drenched-in-swea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0" y="2101498"/>
            <a:ext cx="1713231" cy="30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7. Evolutionary adaptation</a:t>
            </a:r>
            <a:r>
              <a:rPr lang="en-US" dirty="0"/>
              <a:t>: All organisms interact with biotic and abiotic factors. These factors influence their survival, and adaptations.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4137"/>
            <a:ext cx="1596319" cy="19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adap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2" y="3850336"/>
            <a:ext cx="4655930" cy="26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Organization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       cells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  organelles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molecules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atoms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unit of life.</a:t>
            </a:r>
          </a:p>
        </p:txBody>
      </p:sp>
      <p:sp>
        <p:nvSpPr>
          <p:cNvPr id="127" name="Shape 127"/>
          <p:cNvSpPr/>
          <p:nvPr/>
        </p:nvSpPr>
        <p:spPr>
          <a:xfrm>
            <a:off x="3810000" y="2743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172200" y="22098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676400" y="32766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 descr="01_02a5"/>
          <p:cNvPicPr preferRelativeResize="0"/>
          <p:nvPr/>
        </p:nvPicPr>
        <p:blipFill rotWithShape="1">
          <a:blip r:embed="rId3">
            <a:alphaModFix/>
          </a:blip>
          <a:srcRect l="12500" t="3333" r="13750" b="11667"/>
          <a:stretch/>
        </p:blipFill>
        <p:spPr>
          <a:xfrm>
            <a:off x="5334000" y="3692525"/>
            <a:ext cx="3295649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Organismal Level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      organism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   organ systems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organs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tissues</a:t>
            </a:r>
          </a:p>
        </p:txBody>
      </p:sp>
      <p:pic>
        <p:nvPicPr>
          <p:cNvPr id="138" name="Shape 138" descr="01_02b4"/>
          <p:cNvPicPr preferRelativeResize="0"/>
          <p:nvPr/>
        </p:nvPicPr>
        <p:blipFill rotWithShape="1">
          <a:blip r:embed="rId3">
            <a:alphaModFix/>
          </a:blip>
          <a:srcRect l="27498" t="5000" r="27498" b="13333"/>
          <a:stretch/>
        </p:blipFill>
        <p:spPr>
          <a:xfrm>
            <a:off x="6553200" y="3810000"/>
            <a:ext cx="2351087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447800" y="3505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971800" y="29718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019800" y="2362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1293</Words>
  <Application>Microsoft Macintosh PowerPoint</Application>
  <PresentationFormat>On-screen Show (4:3)</PresentationFormat>
  <Paragraphs>297</Paragraphs>
  <Slides>53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The Science of Biology</vt:lpstr>
      <vt:lpstr>Properties of Life</vt:lpstr>
      <vt:lpstr>Characteristics of Living Things.</vt:lpstr>
      <vt:lpstr>PowerPoint Presentation</vt:lpstr>
      <vt:lpstr>PowerPoint Presentation</vt:lpstr>
      <vt:lpstr>PowerPoint Presentation</vt:lpstr>
      <vt:lpstr>PowerPoint Presentation</vt:lpstr>
      <vt:lpstr>Levels of Organization</vt:lpstr>
      <vt:lpstr>Levels of Organization</vt:lpstr>
      <vt:lpstr>Levels of Organization</vt:lpstr>
      <vt:lpstr>Taxonomy</vt:lpstr>
      <vt:lpstr>Taxonomy</vt:lpstr>
      <vt:lpstr>PowerPoint Presentation</vt:lpstr>
      <vt:lpstr>PowerPoint Presentation</vt:lpstr>
      <vt:lpstr>PowerPoint Presentation</vt:lpstr>
      <vt:lpstr>PowerPoint Presentation</vt:lpstr>
      <vt:lpstr>Tree Terms</vt:lpstr>
      <vt:lpstr>Tree Terms Simple Leaves</vt:lpstr>
      <vt:lpstr>Tree Terms Compound</vt:lpstr>
      <vt:lpstr>Levels of Organization</vt:lpstr>
      <vt:lpstr>PowerPoint Presentation</vt:lpstr>
      <vt:lpstr>Ecosystem Emergent property</vt:lpstr>
      <vt:lpstr>PowerPoint Presentation</vt:lpstr>
      <vt:lpstr>Unifying Themes in Biology</vt:lpstr>
      <vt:lpstr>PowerPoint Presentation</vt:lpstr>
      <vt:lpstr>Unifying Themes in Biology</vt:lpstr>
      <vt:lpstr>Unifying Themes in Biology</vt:lpstr>
      <vt:lpstr>Unifying Themes in Biology</vt:lpstr>
      <vt:lpstr>Unifying Themes in Biology</vt:lpstr>
      <vt:lpstr>PowerPoint Presentation</vt:lpstr>
      <vt:lpstr>The Nature of Science</vt:lpstr>
      <vt:lpstr>The Nature of Science</vt:lpstr>
      <vt:lpstr>The Nature of Science</vt:lpstr>
      <vt:lpstr>The Nature of Science</vt:lpstr>
      <vt:lpstr>PowerPoint Presentation</vt:lpstr>
      <vt:lpstr>The Nature of Science</vt:lpstr>
      <vt:lpstr>Experimental Design</vt:lpstr>
      <vt:lpstr>Data</vt:lpstr>
      <vt:lpstr>The Nature of Science</vt:lpstr>
      <vt:lpstr>PowerPoint Presentation</vt:lpstr>
      <vt:lpstr>The Nature of Science</vt:lpstr>
      <vt:lpstr>The Nature of Science</vt:lpstr>
      <vt:lpstr>The Nature of Science</vt:lpstr>
      <vt:lpstr>Charles Darwin</vt:lpstr>
      <vt:lpstr>Voyage of the Beagle</vt:lpstr>
      <vt:lpstr>Charles Darwin</vt:lpstr>
      <vt:lpstr>Darwin’s Evidence</vt:lpstr>
      <vt:lpstr>Darwin’s Evidence</vt:lpstr>
      <vt:lpstr>Darwin’s Evidence</vt:lpstr>
      <vt:lpstr>Post-Darwin Evolution Evidence</vt:lpstr>
      <vt:lpstr>Post-Darwin Evolution Evidence</vt:lpstr>
      <vt:lpstr>Homologous Structures</vt:lpstr>
      <vt:lpstr>Post-Darwin Evolution Evidence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Biology</dc:title>
  <cp:lastModifiedBy>Anoka-Hennepin</cp:lastModifiedBy>
  <cp:revision>11</cp:revision>
  <dcterms:modified xsi:type="dcterms:W3CDTF">2017-08-23T15:56:39Z</dcterms:modified>
</cp:coreProperties>
</file>